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</p:sldIdLst>
  <p:sldSz cy="5143500" cx="9144000"/>
  <p:notesSz cx="6858000" cy="9144000"/>
  <p:embeddedFontLst>
    <p:embeddedFont>
      <p:font typeface="DM Sans Medium"/>
      <p:regular r:id="rId79"/>
      <p:bold r:id="rId80"/>
      <p:italic r:id="rId81"/>
      <p:boldItalic r:id="rId82"/>
    </p:embeddedFont>
    <p:embeddedFont>
      <p:font typeface="Helvetica Neue"/>
      <p:regular r:id="rId83"/>
      <p:bold r:id="rId84"/>
      <p:italic r:id="rId85"/>
      <p:boldItalic r:id="rId86"/>
    </p:embeddedFont>
    <p:embeddedFont>
      <p:font typeface="Helvetica Neue Light"/>
      <p:regular r:id="rId87"/>
      <p:bold r:id="rId88"/>
      <p:italic r:id="rId89"/>
      <p:boldItalic r:id="rId90"/>
    </p:embeddedFont>
    <p:embeddedFont>
      <p:font typeface="DM Sans"/>
      <p:regular r:id="rId91"/>
      <p:bold r:id="rId92"/>
      <p:italic r:id="rId93"/>
      <p:boldItalic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HelveticaNeue-bold.fntdata"/><Relationship Id="rId83" Type="http://schemas.openxmlformats.org/officeDocument/2006/relationships/font" Target="fonts/HelveticaNeue-regular.fntdata"/><Relationship Id="rId42" Type="http://schemas.openxmlformats.org/officeDocument/2006/relationships/slide" Target="slides/slide37.xml"/><Relationship Id="rId86" Type="http://schemas.openxmlformats.org/officeDocument/2006/relationships/font" Target="fonts/HelveticaNeue-boldItalic.fntdata"/><Relationship Id="rId41" Type="http://schemas.openxmlformats.org/officeDocument/2006/relationships/slide" Target="slides/slide36.xml"/><Relationship Id="rId85" Type="http://schemas.openxmlformats.org/officeDocument/2006/relationships/font" Target="fonts/HelveticaNeue-italic.fntdata"/><Relationship Id="rId44" Type="http://schemas.openxmlformats.org/officeDocument/2006/relationships/slide" Target="slides/slide39.xml"/><Relationship Id="rId88" Type="http://schemas.openxmlformats.org/officeDocument/2006/relationships/font" Target="fonts/HelveticaNeueLight-bold.fntdata"/><Relationship Id="rId43" Type="http://schemas.openxmlformats.org/officeDocument/2006/relationships/slide" Target="slides/slide38.xml"/><Relationship Id="rId87" Type="http://schemas.openxmlformats.org/officeDocument/2006/relationships/font" Target="fonts/HelveticaNeueLight-regular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HelveticaNeueLight-italic.fntdata"/><Relationship Id="rId80" Type="http://schemas.openxmlformats.org/officeDocument/2006/relationships/font" Target="fonts/DMSansMedium-bold.fntdata"/><Relationship Id="rId82" Type="http://schemas.openxmlformats.org/officeDocument/2006/relationships/font" Target="fonts/DMSansMedium-boldItalic.fntdata"/><Relationship Id="rId81" Type="http://schemas.openxmlformats.org/officeDocument/2006/relationships/font" Target="fonts/DMSans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DMSansMedium-regular.fntdata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94" Type="http://schemas.openxmlformats.org/officeDocument/2006/relationships/font" Target="fonts/DMSans-boldItalic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DMSans-regular.fntdata"/><Relationship Id="rId90" Type="http://schemas.openxmlformats.org/officeDocument/2006/relationships/font" Target="fonts/HelveticaNeueLight-boldItalic.fntdata"/><Relationship Id="rId93" Type="http://schemas.openxmlformats.org/officeDocument/2006/relationships/font" Target="fonts/DMSans-italic.fntdata"/><Relationship Id="rId92" Type="http://schemas.openxmlformats.org/officeDocument/2006/relationships/font" Target="fonts/DMSans-bold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432b29f9d1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432b29f9d1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432b29f9d1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432b29f9d1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codeando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432b29f9d1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432b29f9d1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codeando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432b29f9d1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432b29f9d1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codeando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32b29f9d1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432b29f9d1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32b29f9d1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432b29f9d1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432b29f9d1_1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432b29f9d1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432b29f9d1_1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432b29f9d1_1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432b29f9d1_1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432b29f9d1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432b29f9d1_1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432b29f9d1_1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32b29f9d1_1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432b29f9d1_1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432b29f9d1_1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432b29f9d1_1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32b29f9d1_1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432b29f9d1_1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432b29f9d1_1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432b29f9d1_1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32b29f9d1_1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432b29f9d1_1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432b29f9d1_1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432b29f9d1_1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432b29f9d1_1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432b29f9d1_1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432b29f9d1_1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432b29f9d1_1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1fb8530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41fb8530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41fb85303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41fb85303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1fb85303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41fb85303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41fb85303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41fb85303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1fb85303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41fb85303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1fb85303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41fb85303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1fb85303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41fb85303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41fb85303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41fb85303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1fb85303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41fb85303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1fb85303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41fb85303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41fb853038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41fb85303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1fb853038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41fb85303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41fb853038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41fb853038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1fb853038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41fb853038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41fb853038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41fb853038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41fb853038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41fb853038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41fb853038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41fb853038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41fb853038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41fb853038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41fb853038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41fb853038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1fb853038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1fb853038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41fb853038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41fb853038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41fb853038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41fb853038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f661aa4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f661aa4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41fb853038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41fb853038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41fb853038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41fb853038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41fb853038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41fb853038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41fb853038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41fb853038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41fb853038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41fb853038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41fb853038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41fb853038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fddaa72a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fddaa72a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fddaa72a0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fddaa72a0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fddaa72a0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fddaa72a0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fddaa72a0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fddaa72a0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4f661aa4b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4f661aa4b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fddaa72a0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fddaa72a0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ddaa72a0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fddaa72a0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fddaa72a0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fddaa72a0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4aba1599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4aba1599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Antes de empezar, toma en cuenta lo siguiente...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4aba1599fa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4aba1599f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Profesor/a: </a:t>
            </a: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Estas actividades complementarias son ejercitaciones prácticas a utilizar en la clase si se dispone de tiempo. Lo deben realizar de forma individual los alumnos o el docente mostrar codeando en vivo su resolución.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4aba1599f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4aba1599f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Profesor/a: </a:t>
            </a: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Estas actividades complementarias son ejercitaciones prácticas a utilizar en la clase si se dispone de tiempo. Lo deben realizar de forma individual los alumnos o el docente mostrar codeando en vivo su resolución.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fddaa72a0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fddaa72a0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Portada de Material Ampliado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fddaa72a09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fddaa72a09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fddaa72a0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fddaa72a0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fddaa72a0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fddaa72a0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fddaa72a09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fddaa72a09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fddaa72a09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fddaa72a09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fddaa72a09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fddaa72a09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432b29f9d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432b29f9d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432b29f9d1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432b29f9d1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latin typeface="DM Sans"/>
                <a:ea typeface="DM Sans"/>
                <a:cs typeface="DM Sans"/>
                <a:sym typeface="DM Sans"/>
              </a:rPr>
              <a:t>Profesor/a</a:t>
            </a:r>
            <a:r>
              <a:rPr lang="es">
                <a:latin typeface="DM Sans"/>
                <a:ea typeface="DM Sans"/>
                <a:cs typeface="DM Sans"/>
                <a:sym typeface="DM Sans"/>
              </a:rPr>
              <a:t>: mostrar codeando el ejemplo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" name="Google Shape;32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3" name="Google Shape;33;p12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 1">
  <p:cSld name="SECTION_HEADER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slide" Target="/ppt/slides/slide6.xml"/><Relationship Id="rId6" Type="http://schemas.openxmlformats.org/officeDocument/2006/relationships/slide" Target="/ppt/slides/slide39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Relationship Id="rId4" Type="http://schemas.openxmlformats.org/officeDocument/2006/relationships/image" Target="../media/image2.png"/><Relationship Id="rId5" Type="http://schemas.openxmlformats.org/officeDocument/2006/relationships/hyperlink" Target="https://drive.google.com/file/d/1RgcGHr46e5LDGzEwBRYmH8ay1ujLPMdv/view?usp=sharing" TargetMode="External"/><Relationship Id="rId6" Type="http://schemas.openxmlformats.org/officeDocument/2006/relationships/hyperlink" Target="https://drive.google.com/file/d/1RgcGHr46e5LDGzEwBRYmH8ay1ujLPMdv/view?usp=sharing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CoderContenidos/Python-V4" TargetMode="External"/><Relationship Id="rId4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github.com/CoderContenidos/Python-V4" TargetMode="External"/><Relationship Id="rId4" Type="http://schemas.openxmlformats.org/officeDocument/2006/relationships/image" Target="../media/image1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8.png"/><Relationship Id="rId4" Type="http://schemas.openxmlformats.org/officeDocument/2006/relationships/image" Target="../media/image2.png"/><Relationship Id="rId5" Type="http://schemas.openxmlformats.org/officeDocument/2006/relationships/hyperlink" Target="https://github.com/CoderContenidos/Python-V4/blob/main/Clase%206/Ejemplo_En_Vivo_Clase_6.ipynb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docs.google.com/presentation/d/1OLugBIxjRheVq5BxbD89jBSSPYvs_UYfo2y2RnC3P9Y/edit#slide=id.g14aab9cfe13_0_0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6.png"/><Relationship Id="rId4" Type="http://schemas.openxmlformats.org/officeDocument/2006/relationships/hyperlink" Target="https://entrenamiento-python-basico.readthedocs.io/es/latest/leccion3/tipo_conjuntos.html" TargetMode="External"/><Relationship Id="rId5" Type="http://schemas.openxmlformats.org/officeDocument/2006/relationships/hyperlink" Target="https://entrenamiento-python-basico.readthedocs.io/es/latest/leccion3/tipo_diccionarios.html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5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" name="Google Shape;44;p15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" name="Google Shape;45;p15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Heterogéneos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Heterogéneos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476250" y="1542763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otros lenguajes, las colecciones tienen una restricción la cual solo permite tener un tipo de dato. Pero en Python, no tenemos esa restricción. Podemos tener un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conjunto heterogéneo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que contenga números, variables, strings, o tuplas.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526500" y="3181975"/>
            <a:ext cx="5067000" cy="15189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Ejemplo:</a:t>
            </a:r>
            <a:endParaRPr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mi_var = 'Una variable'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datos = {1, -5, 123.1,34.32, 'Una cadena', 'Otra cadena', mi_var}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print(type(datos))</a:t>
            </a:r>
            <a:endParaRPr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45" name="Google Shape;145;p25"/>
          <p:cNvGrpSpPr/>
          <p:nvPr/>
        </p:nvGrpSpPr>
        <p:grpSpPr>
          <a:xfrm>
            <a:off x="8298301" y="98873"/>
            <a:ext cx="738900" cy="738900"/>
            <a:chOff x="473351" y="619523"/>
            <a:chExt cx="738900" cy="738900"/>
          </a:xfrm>
        </p:grpSpPr>
        <p:sp>
          <p:nvSpPr>
            <p:cNvPr id="146" name="Google Shape;146;p2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7" name="Google Shape;147;p25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Heterogéneos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476250" y="1542763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Sin embargo, un conjunto no puede incluir objetos mutables como listas, diccionarios, e incluso otros conjuntos o set.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476250" y="2577750"/>
            <a:ext cx="4236900" cy="20133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Ejemplo:</a:t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&gt;&gt;&gt;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s = {</a:t>
            </a:r>
            <a:r>
              <a:rPr i="0" lang="es" sz="1350" u="none" cap="none" strike="noStrike">
                <a:solidFill>
                  <a:schemeClr val="accent4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{1,2}, [1,2,3,4]</a:t>
            </a:r>
            <a:r>
              <a:rPr i="0" lang="es" sz="1350" u="none" cap="none" strike="noStrike">
                <a:solidFill>
                  <a:srgbClr val="00FF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2}</a:t>
            </a:r>
            <a:endParaRPr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Traceback (most recent call last):</a:t>
            </a:r>
            <a:endParaRPr i="0" sz="1350" u="none" cap="none" strike="noStrike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 File "&lt;stdin&gt;", line 1, in &lt;module&gt;</a:t>
            </a:r>
            <a:endParaRPr i="0" sz="1350" u="none" cap="none" strike="noStrike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TypeError: unhashable type: 'set'</a:t>
            </a:r>
            <a:endParaRPr i="0" sz="1350" u="none" cap="none" strike="noStrike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77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55" name="Google Shape;155;p26"/>
          <p:cNvGrpSpPr/>
          <p:nvPr/>
        </p:nvGrpSpPr>
        <p:grpSpPr>
          <a:xfrm>
            <a:off x="8298301" y="98873"/>
            <a:ext cx="738900" cy="738900"/>
            <a:chOff x="473351" y="619523"/>
            <a:chExt cx="738900" cy="738900"/>
          </a:xfrm>
        </p:grpSpPr>
        <p:sp>
          <p:nvSpPr>
            <p:cNvPr id="156" name="Google Shape;156;p2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7" name="Google Shape;157;p26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Heterogéneos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476250" y="1542763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 la misma forma podemos obtener un conjunto a partir de cualquier objeto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iterable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476250" y="2473950"/>
            <a:ext cx="2342100" cy="15336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set1 = set([1, 2, 3, 4])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print(set1)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set2 = set(range(10))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print(set2)</a:t>
            </a:r>
            <a:endParaRPr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7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7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5" name="Google Shape;165;p27"/>
          <p:cNvGrpSpPr/>
          <p:nvPr/>
        </p:nvGrpSpPr>
        <p:grpSpPr>
          <a:xfrm>
            <a:off x="8298301" y="98873"/>
            <a:ext cx="738900" cy="738900"/>
            <a:chOff x="473351" y="619523"/>
            <a:chExt cx="738900" cy="738900"/>
          </a:xfrm>
        </p:grpSpPr>
        <p:sp>
          <p:nvSpPr>
            <p:cNvPr id="166" name="Google Shape;166;p2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7" name="Google Shape;167;p27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476250" y="1542763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Un set puede ser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convertido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a una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lista y viceversa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En este último caso, los elementos duplicados son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unificados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79" name="Google Shape;179;p29"/>
          <p:cNvGrpSpPr/>
          <p:nvPr/>
        </p:nvGrpSpPr>
        <p:grpSpPr>
          <a:xfrm>
            <a:off x="8298301" y="98873"/>
            <a:ext cx="738900" cy="738900"/>
            <a:chOff x="473351" y="619523"/>
            <a:chExt cx="738900" cy="738900"/>
          </a:xfrm>
        </p:grpSpPr>
        <p:sp>
          <p:nvSpPr>
            <p:cNvPr id="180" name="Google Shape;180;p2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1" name="Google Shape;181;p29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" name="Google Shape;182;p29"/>
          <p:cNvSpPr txBox="1"/>
          <p:nvPr/>
        </p:nvSpPr>
        <p:spPr>
          <a:xfrm>
            <a:off x="591225" y="2668200"/>
            <a:ext cx="3101400" cy="1402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mi_lista=list({1, 2, 3, 4})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mi_set = set(mi_lista)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print(type(mi_set))</a:t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3" name="Google Shape;18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290" y="3664515"/>
            <a:ext cx="163830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List vs. Set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476250" y="1542763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Como hablamos,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las listas son mutables,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sin embargo, el set también es mutable, pero no podemos hacer slicing, ni manejar un set por índice.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90" name="Google Shape;190;p30"/>
          <p:cNvGrpSpPr/>
          <p:nvPr/>
        </p:nvGrpSpPr>
        <p:grpSpPr>
          <a:xfrm>
            <a:off x="8298301" y="98873"/>
            <a:ext cx="738900" cy="738900"/>
            <a:chOff x="473351" y="619523"/>
            <a:chExt cx="738900" cy="738900"/>
          </a:xfrm>
        </p:grpSpPr>
        <p:sp>
          <p:nvSpPr>
            <p:cNvPr id="191" name="Google Shape;191;p3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2" name="Google Shape;192;p30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" name="Google Shape;193;p30"/>
          <p:cNvSpPr txBox="1"/>
          <p:nvPr/>
        </p:nvSpPr>
        <p:spPr>
          <a:xfrm>
            <a:off x="4550150" y="1542775"/>
            <a:ext cx="3799800" cy="19506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Ejemplo:</a:t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conjunto = {‘a’, ‘b’, ‘c’, ‘d’, ‘e’, ‘f’}</a:t>
            </a:r>
            <a:endParaRPr i="0" sz="1350" u="none" cap="none" strike="noStrike">
              <a:solidFill>
                <a:srgbClr val="70AD47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&gt;&gt;&gt;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conjunto[:3] = [‘A’, ‘B’, ‘C’]</a:t>
            </a:r>
            <a:endParaRPr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Traceback (most recent call last):</a:t>
            </a:r>
            <a:endParaRPr i="0" sz="1350" u="none" cap="none" strike="noStrike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 File "&lt;stdin&gt;", line 1, in &lt;module&gt;</a:t>
            </a:r>
            <a:endParaRPr i="0" sz="1350" u="none" cap="none" strike="noStrike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TypeError: 'set' object is not subscriptable</a:t>
            </a:r>
            <a:endParaRPr i="0" sz="1350" u="none" cap="none" strike="noStrike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 de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conjunto</a:t>
            </a:r>
            <a:endParaRPr b="1" sz="4000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Funciones integradas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473350" y="190817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los conjuntos, hay funciones que son muy interesantes e importantes, las funciones integradas.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5" name="Google Shape;205;p32"/>
          <p:cNvSpPr txBox="1"/>
          <p:nvPr/>
        </p:nvSpPr>
        <p:spPr>
          <a:xfrm>
            <a:off x="4527575" y="190817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Los conjuntos en Python tienen muchas funciones para utilizar, entre todas ellas vamos a nombrar las más importantes.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ADD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/>
        </p:nvSpPr>
        <p:spPr>
          <a:xfrm>
            <a:off x="1461300" y="22529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Conjuntos y diccionarios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" name="Google Shape;51;p16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</a:t>
            </a: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06</a:t>
            </a:r>
            <a:r>
              <a:rPr b="1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b="0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Add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6" name="Google Shape;216;p34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primera función de los conjuntos de la que estaremos hablando es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ADD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Esta función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permite agregar un nuevo ítem al set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La misma se escribe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mi_conjunto.add(ítem_a_agregar)</a:t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7" name="Google Shape;217;p34"/>
          <p:cNvSpPr txBox="1"/>
          <p:nvPr/>
        </p:nvSpPr>
        <p:spPr>
          <a:xfrm>
            <a:off x="4527575" y="190817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mi_conjunto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sería el set al que se le desee agregar el ítem, e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ítem_a_agregar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sería el ítem que deseemos agregar al set.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8" name="Google Shape;218;p34"/>
          <p:cNvSpPr txBox="1"/>
          <p:nvPr/>
        </p:nvSpPr>
        <p:spPr>
          <a:xfrm>
            <a:off x="4527575" y="2999350"/>
            <a:ext cx="2781000" cy="14316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Ejemplo:</a:t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numeros =  {1,2,3,4}</a:t>
            </a:r>
            <a:endParaRPr i="0" sz="1350" u="none" cap="none" strike="noStrike">
              <a:solidFill>
                <a:srgbClr val="70AD47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numeros.add(5)</a:t>
            </a:r>
            <a:endParaRPr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{1,2,3,4,5}</a:t>
            </a:r>
            <a:endParaRPr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219" name="Google Shape;219;p34"/>
          <p:cNvGrpSpPr/>
          <p:nvPr/>
        </p:nvGrpSpPr>
        <p:grpSpPr>
          <a:xfrm>
            <a:off x="8298301" y="98873"/>
            <a:ext cx="738900" cy="738900"/>
            <a:chOff x="473351" y="619523"/>
            <a:chExt cx="738900" cy="738900"/>
          </a:xfrm>
        </p:grpSpPr>
        <p:sp>
          <p:nvSpPr>
            <p:cNvPr id="220" name="Google Shape;220;p3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1" name="Google Shape;221;p34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Add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7" name="Google Shape;227;p35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No solo acaba ahí.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En la función add también podemos realizar operaciones aritméticas en nuestro ítem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28" name="Google Shape;228;p35"/>
          <p:cNvGrpSpPr/>
          <p:nvPr/>
        </p:nvGrpSpPr>
        <p:grpSpPr>
          <a:xfrm>
            <a:off x="8298301" y="98873"/>
            <a:ext cx="738900" cy="738900"/>
            <a:chOff x="473351" y="619523"/>
            <a:chExt cx="738900" cy="738900"/>
          </a:xfrm>
        </p:grpSpPr>
        <p:sp>
          <p:nvSpPr>
            <p:cNvPr id="229" name="Google Shape;229;p3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0" name="Google Shape;230;p35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35"/>
          <p:cNvSpPr txBox="1"/>
          <p:nvPr/>
        </p:nvSpPr>
        <p:spPr>
          <a:xfrm>
            <a:off x="4528025" y="1908175"/>
            <a:ext cx="3357000" cy="1949400"/>
          </a:xfrm>
          <a:prstGeom prst="rect">
            <a:avLst/>
          </a:prstGeom>
          <a:noFill/>
          <a:ln cap="flat" cmpd="sng" w="28575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Ejemplo:</a:t>
            </a:r>
            <a:endParaRPr b="0" i="0" sz="135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&gt;&gt;&gt;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numeros =  {1,2,3,4}</a:t>
            </a:r>
            <a:endParaRPr b="0" i="0" sz="1350" u="none" cap="none" strike="noStrike">
              <a:solidFill>
                <a:srgbClr val="70AD47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&gt;&gt;&gt;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numeros.add(3*2)</a:t>
            </a:r>
            <a:endParaRPr b="0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{1,2,3,4,6}</a:t>
            </a:r>
            <a:endParaRPr b="0" i="0" sz="1350" u="none" cap="none" strike="noStrike">
              <a:solidFill>
                <a:srgbClr val="70AD47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&gt;&gt;&gt;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numeros.add(3**2+1-12+5*3)</a:t>
            </a:r>
            <a:endParaRPr b="0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{1,2,3,4,6,13}</a:t>
            </a:r>
            <a:endParaRPr b="0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UPDATE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Update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2" name="Google Shape;242;p37"/>
          <p:cNvSpPr txBox="1"/>
          <p:nvPr/>
        </p:nvSpPr>
        <p:spPr>
          <a:xfrm>
            <a:off x="473350" y="1908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añadir múltiples elementos a un set se usa la función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update()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que puede tomar como argumento una lista, tupla, string, conjunto o cualquier objeto de tipo iterable.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misma se escribe: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mi_conjunto.update(ítem_a_agregar)</a:t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43" name="Google Shape;243;p37"/>
          <p:cNvGrpSpPr/>
          <p:nvPr/>
        </p:nvGrpSpPr>
        <p:grpSpPr>
          <a:xfrm>
            <a:off x="8298301" y="98873"/>
            <a:ext cx="738900" cy="738900"/>
            <a:chOff x="473351" y="619523"/>
            <a:chExt cx="738900" cy="738900"/>
          </a:xfrm>
        </p:grpSpPr>
        <p:sp>
          <p:nvSpPr>
            <p:cNvPr id="244" name="Google Shape;244;p3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5" name="Google Shape;245;p37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6" name="Google Shape;246;p37"/>
          <p:cNvSpPr txBox="1"/>
          <p:nvPr/>
        </p:nvSpPr>
        <p:spPr>
          <a:xfrm>
            <a:off x="4871100" y="1870175"/>
            <a:ext cx="3036900" cy="18471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numeros =  {1,2,3,4}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numeros.update([5,6,7,8])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numeros.update(range(9,12))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print(n</a:t>
            </a:r>
            <a:r>
              <a:rPr lang="es" sz="1350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u</a:t>
            </a:r>
            <a:r>
              <a:rPr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meros)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Longitud del set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7" name="Google Shape;257;p39"/>
          <p:cNvSpPr txBox="1"/>
          <p:nvPr/>
        </p:nvSpPr>
        <p:spPr>
          <a:xfrm>
            <a:off x="473350" y="1908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¿Se acuerdan cuando hablamos de len en listas?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. En set, se puede usar exactamente la misma función para poder saber la longitud de un set, es decir, la cantidad de ítems dentro del mismo.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58" name="Google Shape;258;p39"/>
          <p:cNvGrpSpPr/>
          <p:nvPr/>
        </p:nvGrpSpPr>
        <p:grpSpPr>
          <a:xfrm>
            <a:off x="8298301" y="98873"/>
            <a:ext cx="738900" cy="738900"/>
            <a:chOff x="473351" y="619523"/>
            <a:chExt cx="738900" cy="738900"/>
          </a:xfrm>
        </p:grpSpPr>
        <p:sp>
          <p:nvSpPr>
            <p:cNvPr id="259" name="Google Shape;259;p3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0" name="Google Shape;260;p39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" name="Google Shape;261;p39"/>
          <p:cNvSpPr txBox="1"/>
          <p:nvPr/>
        </p:nvSpPr>
        <p:spPr>
          <a:xfrm>
            <a:off x="4351500" y="1908175"/>
            <a:ext cx="4510200" cy="2335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Ejemplo:</a:t>
            </a:r>
            <a:endParaRPr b="0" i="0" sz="135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&gt;&gt;&gt;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numeros =  {1,2,3,4}</a:t>
            </a:r>
            <a:endParaRPr b="0" i="0" sz="1350" u="none" cap="none" strike="noStrike">
              <a:solidFill>
                <a:srgbClr val="70AD47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&gt;&gt;&gt;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len(numeros)</a:t>
            </a:r>
            <a:endParaRPr b="0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b="0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&gt;&gt;&gt;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datos = {1, -5, 123.34, ‘Una cadena’, ‘Otra cadena’}</a:t>
            </a:r>
            <a:endParaRPr b="0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&gt;&gt;&gt;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len(datos)</a:t>
            </a:r>
            <a:endParaRPr b="0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r>
            <a:endParaRPr b="0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DISCARD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Discard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2" name="Google Shape;272;p41"/>
          <p:cNvSpPr txBox="1"/>
          <p:nvPr/>
        </p:nvSpPr>
        <p:spPr>
          <a:xfrm>
            <a:off x="473350" y="1908175"/>
            <a:ext cx="38346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add te deja agregar un ítem al set,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discard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hace todo lo contrario,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elimina el ítem del set,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sin modificar el resto del set, si el elemento pasado como argumento a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discard()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no está dentro del conjunto es simplemente ignorado.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escribe como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mi_conjunto.discard(item_a_descartar)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73" name="Google Shape;273;p41"/>
          <p:cNvGrpSpPr/>
          <p:nvPr/>
        </p:nvGrpSpPr>
        <p:grpSpPr>
          <a:xfrm>
            <a:off x="8298301" y="98873"/>
            <a:ext cx="738900" cy="738900"/>
            <a:chOff x="473351" y="619523"/>
            <a:chExt cx="738900" cy="738900"/>
          </a:xfrm>
        </p:grpSpPr>
        <p:sp>
          <p:nvSpPr>
            <p:cNvPr id="274" name="Google Shape;274;p4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5" name="Google Shape;275;p41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p41"/>
          <p:cNvSpPr txBox="1"/>
          <p:nvPr/>
        </p:nvSpPr>
        <p:spPr>
          <a:xfrm>
            <a:off x="4307950" y="2016275"/>
            <a:ext cx="4500300" cy="2263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numeros =  {1, 2, 3, 4}</a:t>
            </a:r>
            <a:endParaRPr i="0" sz="1350" u="none" cap="none" strike="noStrike">
              <a:solidFill>
                <a:srgbClr val="70AD47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numeros.discard(2)</a:t>
            </a:r>
            <a:endParaRPr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{1, 3, 4}</a:t>
            </a:r>
            <a:endParaRPr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datos = {1, -5, 123,34, ‘Una cadena’, ‘Otra cadena’}</a:t>
            </a:r>
            <a:endParaRPr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&gt;&gt;&gt;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datos.discard(‘Otra cadena’)</a:t>
            </a:r>
            <a:endParaRPr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{1, -5, 123,34, ‘Una cadena’}</a:t>
            </a:r>
            <a:endParaRPr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REMOVE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Remove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7" name="Google Shape;287;p43"/>
          <p:cNvSpPr txBox="1"/>
          <p:nvPr/>
        </p:nvSpPr>
        <p:spPr>
          <a:xfrm>
            <a:off x="473350" y="1908175"/>
            <a:ext cx="38346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función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remove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funciona igual al discard, pero con una diferencia, en discard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si el ítem a remover no existe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simplemente se ignora. En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remove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este caso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nos indica un error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escribe como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mi_conjunto.remove(item _a_ remove)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88" name="Google Shape;288;p43"/>
          <p:cNvGrpSpPr/>
          <p:nvPr/>
        </p:nvGrpSpPr>
        <p:grpSpPr>
          <a:xfrm>
            <a:off x="8298301" y="98873"/>
            <a:ext cx="738900" cy="738900"/>
            <a:chOff x="473351" y="619523"/>
            <a:chExt cx="738900" cy="738900"/>
          </a:xfrm>
        </p:grpSpPr>
        <p:sp>
          <p:nvSpPr>
            <p:cNvPr id="289" name="Google Shape;289;p4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0" name="Google Shape;290;p43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1" name="Google Shape;291;p43"/>
          <p:cNvSpPr txBox="1"/>
          <p:nvPr/>
        </p:nvSpPr>
        <p:spPr>
          <a:xfrm>
            <a:off x="4307950" y="2016275"/>
            <a:ext cx="4500300" cy="2263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&gt;&gt;&gt; numeros =  {1, 2, 3, 4}</a:t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&gt;&gt;&gt; numeros.remove(2)</a:t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{1, 3, 4}</a:t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&gt;&gt;&gt; numeros.remove(5)</a:t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Traceback (most recent call last):</a:t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 File "&lt;stdin&gt;", line 1, in &lt;module&gt;</a:t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KeyError: 5</a:t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1362" y="1250837"/>
            <a:ext cx="2042550" cy="31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3288" y="131397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51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09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7"/>
          <p:cNvSpPr txBox="1"/>
          <p:nvPr/>
        </p:nvSpPr>
        <p:spPr>
          <a:xfrm>
            <a:off x="472700" y="468275"/>
            <a:ext cx="232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Temario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" name="Google Shape;61;p17"/>
          <p:cNvSpPr txBox="1"/>
          <p:nvPr/>
        </p:nvSpPr>
        <p:spPr>
          <a:xfrm>
            <a:off x="132055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05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2" name="Google Shape;62;p17"/>
          <p:cNvCxnSpPr/>
          <p:nvPr/>
        </p:nvCxnSpPr>
        <p:spPr>
          <a:xfrm>
            <a:off x="139527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7"/>
          <p:cNvSpPr txBox="1"/>
          <p:nvPr/>
        </p:nvSpPr>
        <p:spPr>
          <a:xfrm>
            <a:off x="1320125" y="196997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Controladores de flujo II</a:t>
            </a:r>
            <a:endParaRPr b="1" i="0" sz="15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" name="Google Shape;64;p17"/>
          <p:cNvSpPr txBox="1"/>
          <p:nvPr/>
        </p:nvSpPr>
        <p:spPr>
          <a:xfrm>
            <a:off x="3593075" y="1487775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06</a:t>
            </a:r>
            <a:endParaRPr b="1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5" name="Google Shape;65;p17"/>
          <p:cNvCxnSpPr/>
          <p:nvPr/>
        </p:nvCxnSpPr>
        <p:spPr>
          <a:xfrm>
            <a:off x="3667800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" name="Google Shape;66;p17"/>
          <p:cNvSpPr txBox="1"/>
          <p:nvPr/>
        </p:nvSpPr>
        <p:spPr>
          <a:xfrm>
            <a:off x="3592650" y="196997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Conjuntos y diccionarios</a:t>
            </a:r>
            <a:endParaRPr b="1" i="0" sz="1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" name="Google Shape;67;p17"/>
          <p:cNvSpPr txBox="1"/>
          <p:nvPr/>
        </p:nvSpPr>
        <p:spPr>
          <a:xfrm>
            <a:off x="586560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07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8" name="Google Shape;68;p17"/>
          <p:cNvCxnSpPr/>
          <p:nvPr/>
        </p:nvCxnSpPr>
        <p:spPr>
          <a:xfrm>
            <a:off x="594032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" name="Google Shape;69;p17"/>
          <p:cNvSpPr txBox="1"/>
          <p:nvPr/>
        </p:nvSpPr>
        <p:spPr>
          <a:xfrm>
            <a:off x="5865175" y="196997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Métodos de colecciones</a:t>
            </a:r>
            <a:endParaRPr b="1" i="0" sz="15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0" name="Google Shape;70;p17"/>
          <p:cNvCxnSpPr/>
          <p:nvPr/>
        </p:nvCxnSpPr>
        <p:spPr>
          <a:xfrm>
            <a:off x="141070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" name="Google Shape;71;p17"/>
          <p:cNvCxnSpPr/>
          <p:nvPr/>
        </p:nvCxnSpPr>
        <p:spPr>
          <a:xfrm>
            <a:off x="3683225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" name="Google Shape;72;p17"/>
          <p:cNvCxnSpPr/>
          <p:nvPr/>
        </p:nvCxnSpPr>
        <p:spPr>
          <a:xfrm>
            <a:off x="595575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17"/>
          <p:cNvSpPr txBox="1"/>
          <p:nvPr/>
        </p:nvSpPr>
        <p:spPr>
          <a:xfrm>
            <a:off x="1395275" y="2972363"/>
            <a:ext cx="16461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Sentencias iterativas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While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For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" name="Google Shape;74;p17"/>
          <p:cNvSpPr txBox="1"/>
          <p:nvPr/>
        </p:nvSpPr>
        <p:spPr>
          <a:xfrm>
            <a:off x="6031950" y="2896163"/>
            <a:ext cx="16461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Cadenas 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Listas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Conjuntos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Diccionarios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3675513" y="2972363"/>
            <a:ext cx="16461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lang="es" sz="12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5"/>
              </a:rPr>
              <a:t>Conjuntos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lang="es" sz="12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6"/>
              </a:rPr>
              <a:t>Diccionarios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2" name="Google Shape;302;p45"/>
          <p:cNvSpPr txBox="1"/>
          <p:nvPr/>
        </p:nvSpPr>
        <p:spPr>
          <a:xfrm>
            <a:off x="473350" y="1908175"/>
            <a:ext cx="38346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determinar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si un elemento pertenece a un set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utilizamos la palabra reservada in.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escribe como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tem_a_validar in mi_conjunto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03" name="Google Shape;303;p45"/>
          <p:cNvGrpSpPr/>
          <p:nvPr/>
        </p:nvGrpSpPr>
        <p:grpSpPr>
          <a:xfrm>
            <a:off x="8298301" y="98873"/>
            <a:ext cx="738900" cy="738900"/>
            <a:chOff x="473351" y="619523"/>
            <a:chExt cx="738900" cy="738900"/>
          </a:xfrm>
        </p:grpSpPr>
        <p:sp>
          <p:nvSpPr>
            <p:cNvPr id="304" name="Google Shape;304;p4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5" name="Google Shape;305;p45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6" name="Google Shape;306;p45"/>
          <p:cNvSpPr txBox="1"/>
          <p:nvPr/>
        </p:nvSpPr>
        <p:spPr>
          <a:xfrm>
            <a:off x="4307950" y="2016275"/>
            <a:ext cx="4500300" cy="2263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&gt;&gt;&gt; numeros =  {1, 2, 3, 4}</a:t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&gt;&gt;&gt; 2 in numeros</a:t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True</a:t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&gt;&gt;&gt; 2 not in numeros</a:t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False</a:t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&gt;&gt;&gt; 4 in numeros</a:t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False</a:t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CLEAR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Clear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7" name="Google Shape;317;p47"/>
          <p:cNvSpPr txBox="1"/>
          <p:nvPr/>
        </p:nvSpPr>
        <p:spPr>
          <a:xfrm>
            <a:off x="473350" y="1908175"/>
            <a:ext cx="38346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Igual que en las listas, podremos borrar todos los valores de un set simplemente usando la función clear.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escribe como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mi_conjunto.clear()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¡No se puede asignar un set vacío por que lo toma como diccionario!</a:t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18" name="Google Shape;318;p47"/>
          <p:cNvGrpSpPr/>
          <p:nvPr/>
        </p:nvGrpSpPr>
        <p:grpSpPr>
          <a:xfrm>
            <a:off x="8298301" y="98873"/>
            <a:ext cx="738900" cy="738900"/>
            <a:chOff x="473351" y="619523"/>
            <a:chExt cx="738900" cy="738900"/>
          </a:xfrm>
        </p:grpSpPr>
        <p:sp>
          <p:nvSpPr>
            <p:cNvPr id="319" name="Google Shape;319;p4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0" name="Google Shape;320;p47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1" name="Google Shape;321;p47"/>
          <p:cNvSpPr txBox="1"/>
          <p:nvPr/>
        </p:nvSpPr>
        <p:spPr>
          <a:xfrm>
            <a:off x="4972325" y="1984125"/>
            <a:ext cx="2957400" cy="13485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&gt;&gt;&gt; numeros =  {1, 2, 3, 4}</a:t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&gt;&gt;&gt; numeros.clear()</a:t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set()</a:t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POP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Pop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2" name="Google Shape;332;p49"/>
          <p:cNvSpPr txBox="1"/>
          <p:nvPr/>
        </p:nvSpPr>
        <p:spPr>
          <a:xfrm>
            <a:off x="473350" y="1908175"/>
            <a:ext cx="38346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función pop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retorna un elemento en forma aleatoria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(no podría ser de otra manera, ya que los elementos no están ordenados). Así, el siguiente bucle imprime y remueve uno por uno los miembros de un conjunto.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33" name="Google Shape;333;p49"/>
          <p:cNvGrpSpPr/>
          <p:nvPr/>
        </p:nvGrpSpPr>
        <p:grpSpPr>
          <a:xfrm>
            <a:off x="8298301" y="98873"/>
            <a:ext cx="738900" cy="738900"/>
            <a:chOff x="473351" y="619523"/>
            <a:chExt cx="738900" cy="738900"/>
          </a:xfrm>
        </p:grpSpPr>
        <p:sp>
          <p:nvSpPr>
            <p:cNvPr id="334" name="Google Shape;334;p4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5" name="Google Shape;335;p49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6" name="Google Shape;336;p49"/>
          <p:cNvSpPr txBox="1"/>
          <p:nvPr/>
        </p:nvSpPr>
        <p:spPr>
          <a:xfrm>
            <a:off x="4972325" y="1984125"/>
            <a:ext cx="2957400" cy="23235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numeros =  {1,2,3,4}</a:t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while numeros:</a:t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   print("Se está borrando: ", numeros.pop())</a:t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Se está borrando:  1</a:t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Se está borrando:  2</a:t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Se está borrando:  3</a:t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Se está borrando:  4</a:t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50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342" name="Google Shape;342;p5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3" name="Google Shape;343;p50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4" name="Google Shape;344;p50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Sets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5" name="Google Shape;345;p50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 minutos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6" name="Google Shape;346;p50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Crear un conjunto en Python de Colores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51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352" name="Google Shape;352;p5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3" name="Google Shape;353;p51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4" name="Google Shape;354;p51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Sets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1"/>
          <p:cNvSpPr txBox="1"/>
          <p:nvPr/>
        </p:nvSpPr>
        <p:spPr>
          <a:xfrm>
            <a:off x="570950" y="1865950"/>
            <a:ext cx="59373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Trabajaremos con el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notebook</a:t>
            </a:r>
            <a:r>
              <a:rPr lang="es" sz="1350">
                <a:solidFill>
                  <a:schemeClr val="lt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 la sesión, específicamente sobre la temática de Sets.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Crear un conjunto en Python que posea los siguientes elementos: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Colores: Rojo, Blanco, Azul.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Posteriormente, agrega nuestro set de colores, los valores de: Violeta y Dorado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Elimina a los colores: Celeste, Blanco y Dorado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Pregunta: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¿Qué pasa si queremos eliminar el color Celeste utilizando el método discard?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7" name="Google Shape;357;p51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rgbClr val="E8E7E3"/>
                </a:solidFill>
              </a:rPr>
              <a:t>☕</a:t>
            </a:r>
            <a:endParaRPr sz="5000">
              <a:solidFill>
                <a:srgbClr val="E8E7E3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3" name="Google Shape;363;p52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Diccionarios</a:t>
            </a:r>
            <a:endParaRPr b="1" sz="4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1" name="Google Shape;8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2690561" y="145161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 Conjunto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3" name="Google Shape;8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/>
        </p:nvSpPr>
        <p:spPr>
          <a:xfrm>
            <a:off x="2690561" y="2054738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Reconocer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similitudes y diferencias entre list y set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0099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/>
        </p:nvSpPr>
        <p:spPr>
          <a:xfrm>
            <a:off x="2690561" y="291221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Agregar y borrar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valores al set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68356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2690550" y="3575413"/>
            <a:ext cx="4281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 Diccionario, agregar y borrar valores al dict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89" name="Google Shape;89;p18"/>
          <p:cNvCxnSpPr>
            <a:stCxn id="81" idx="2"/>
            <a:endCxn id="83" idx="0"/>
          </p:cNvCxnSpPr>
          <p:nvPr/>
        </p:nvCxnSpPr>
        <p:spPr>
          <a:xfrm flipH="1" rot="-5400000">
            <a:off x="2052976" y="1960238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18"/>
          <p:cNvCxnSpPr>
            <a:stCxn id="83" idx="2"/>
            <a:endCxn id="85" idx="0"/>
          </p:cNvCxnSpPr>
          <p:nvPr/>
        </p:nvCxnSpPr>
        <p:spPr>
          <a:xfrm flipH="1" rot="-5400000">
            <a:off x="1953826" y="2692488"/>
            <a:ext cx="6342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" name="Google Shape;91;p18"/>
          <p:cNvCxnSpPr>
            <a:stCxn id="85" idx="2"/>
            <a:endCxn id="87" idx="0"/>
          </p:cNvCxnSpPr>
          <p:nvPr/>
        </p:nvCxnSpPr>
        <p:spPr>
          <a:xfrm flipH="1" rot="-5400000">
            <a:off x="2032575" y="3444963"/>
            <a:ext cx="4767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son?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4" name="Google Shape;374;p54"/>
          <p:cNvSpPr txBox="1"/>
          <p:nvPr/>
        </p:nvSpPr>
        <p:spPr>
          <a:xfrm>
            <a:off x="473350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Un diccionario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dict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una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colección no ordenada de objetos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Es por eso que para identificar un valor cualquiera dentro de él, especificamos una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clave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(a diferencia de las listas y tuplas, cuyos elementos se identifican por su posición).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5" name="Google Shape;375;p54"/>
          <p:cNvSpPr txBox="1"/>
          <p:nvPr/>
        </p:nvSpPr>
        <p:spPr>
          <a:xfrm>
            <a:off x="4527575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Las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claves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suelen ser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int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string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aunque cualquier otro objeto inmutable puede actuar como una clave. Los valores, por el contrario, pueden ser de cualquier tipo, incluso otros diccionarios.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se crean?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1" name="Google Shape;381;p55"/>
          <p:cNvSpPr txBox="1"/>
          <p:nvPr/>
        </p:nvSpPr>
        <p:spPr>
          <a:xfrm>
            <a:off x="473350" y="1908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crear un diccionario se emplean llaves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{}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y sus pares clave-valor se separan por comas. A su vez, intercalamos la clave del valor con dos puntos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 (:)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Para crear un diccionario vacío se puede hacer diccionario = {}</a:t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2" name="Google Shape;382;p55"/>
          <p:cNvSpPr txBox="1"/>
          <p:nvPr/>
        </p:nvSpPr>
        <p:spPr>
          <a:xfrm>
            <a:off x="4527575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&gt;&gt;&gt; colores = {"amarillo": "yellow", "azul": "blue", "rojo": "red"}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{"amarillo": "yellow", "azul": "blue", "rojo": "red“}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&gt;&gt;&gt; type(colores)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&lt;class 'dict'&gt;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3" name="Google Shape;383;p55"/>
          <p:cNvSpPr/>
          <p:nvPr/>
        </p:nvSpPr>
        <p:spPr>
          <a:xfrm>
            <a:off x="4543425" y="1832375"/>
            <a:ext cx="3707700" cy="1789500"/>
          </a:xfrm>
          <a:prstGeom prst="rect">
            <a:avLst/>
          </a:prstGeom>
          <a:noFill/>
          <a:ln cap="flat" cmpd="sng" w="38100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4" name="Google Shape;384;p55"/>
          <p:cNvGrpSpPr/>
          <p:nvPr/>
        </p:nvGrpSpPr>
        <p:grpSpPr>
          <a:xfrm>
            <a:off x="8298301" y="98873"/>
            <a:ext cx="738900" cy="738900"/>
            <a:chOff x="473351" y="619523"/>
            <a:chExt cx="738900" cy="738900"/>
          </a:xfrm>
        </p:grpSpPr>
        <p:sp>
          <p:nvSpPr>
            <p:cNvPr id="385" name="Google Shape;385;p5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6" name="Google Shape;386;p55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/>
        </p:nvSpPr>
        <p:spPr>
          <a:xfrm>
            <a:off x="473350" y="619525"/>
            <a:ext cx="8141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traer valor de Diccionarios?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2" name="Google Shape;392;p56"/>
          <p:cNvSpPr txBox="1"/>
          <p:nvPr/>
        </p:nvSpPr>
        <p:spPr>
          <a:xfrm>
            <a:off x="473350" y="19081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traer el valor de un diccionario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se utiliza su clave</a:t>
            </a:r>
            <a:endParaRPr b="1"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3" name="Google Shape;393;p56"/>
          <p:cNvSpPr txBox="1"/>
          <p:nvPr/>
        </p:nvSpPr>
        <p:spPr>
          <a:xfrm>
            <a:off x="4527575" y="1908175"/>
            <a:ext cx="3834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&gt;&gt;&gt; colores = {"amarillo": “yellow”, "azul": “blue”, "rojo": “red”}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&gt;&gt;&gt; colores[“amarillo”]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“yellow”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&gt;&gt;&gt; colores[“azul”]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“blue”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&gt;&gt;&gt; numeros = {10:”diez”, 20:”veinte”}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&gt;&gt;&gt; numeros[10]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“diez”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4" name="Google Shape;394;p56"/>
          <p:cNvSpPr/>
          <p:nvPr/>
        </p:nvSpPr>
        <p:spPr>
          <a:xfrm>
            <a:off x="4527575" y="1936975"/>
            <a:ext cx="3894900" cy="2306400"/>
          </a:xfrm>
          <a:prstGeom prst="rect">
            <a:avLst/>
          </a:prstGeom>
          <a:noFill/>
          <a:ln cap="flat" cmpd="sng" w="38100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5" name="Google Shape;395;p56"/>
          <p:cNvGrpSpPr/>
          <p:nvPr/>
        </p:nvGrpSpPr>
        <p:grpSpPr>
          <a:xfrm>
            <a:off x="8298301" y="98873"/>
            <a:ext cx="738900" cy="738900"/>
            <a:chOff x="473351" y="619523"/>
            <a:chExt cx="738900" cy="738900"/>
          </a:xfrm>
        </p:grpSpPr>
        <p:sp>
          <p:nvSpPr>
            <p:cNvPr id="396" name="Google Shape;396;p5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97" name="Google Shape;397;p56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Mutabilidad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Mutabilidad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8" name="Google Shape;408;p58"/>
          <p:cNvSpPr txBox="1"/>
          <p:nvPr/>
        </p:nvSpPr>
        <p:spPr>
          <a:xfrm>
            <a:off x="473350" y="1908175"/>
            <a:ext cx="38346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Los diccionarios al igual que las listas son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mutables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es decir, que podemos reasignar sus ítems haciendo referencia con el índice.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09" name="Google Shape;409;p58"/>
          <p:cNvGrpSpPr/>
          <p:nvPr/>
        </p:nvGrpSpPr>
        <p:grpSpPr>
          <a:xfrm>
            <a:off x="8298301" y="98873"/>
            <a:ext cx="738900" cy="738900"/>
            <a:chOff x="473351" y="619523"/>
            <a:chExt cx="738900" cy="738900"/>
          </a:xfrm>
        </p:grpSpPr>
        <p:sp>
          <p:nvSpPr>
            <p:cNvPr id="410" name="Google Shape;410;p5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1" name="Google Shape;411;p58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2" name="Google Shape;412;p58"/>
          <p:cNvSpPr txBox="1"/>
          <p:nvPr/>
        </p:nvSpPr>
        <p:spPr>
          <a:xfrm>
            <a:off x="4264825" y="1984125"/>
            <a:ext cx="4772400" cy="13806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&gt;&gt;&gt; colores = {"amarillo": “yellow”, "azul": “blue”, "rojo": “red”}</a:t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&gt;&gt;&gt; colores[“ amarillo”] = “ white “</a:t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&gt;&gt;&gt; colores[“ amarillo”]</a:t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“white”</a:t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Asignación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8" name="Google Shape;418;p59"/>
          <p:cNvSpPr txBox="1"/>
          <p:nvPr/>
        </p:nvSpPr>
        <p:spPr>
          <a:xfrm>
            <a:off x="473350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También permite operaciones en asignación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19" name="Google Shape;419;p59"/>
          <p:cNvGrpSpPr/>
          <p:nvPr/>
        </p:nvGrpSpPr>
        <p:grpSpPr>
          <a:xfrm>
            <a:off x="8298301" y="98873"/>
            <a:ext cx="738900" cy="738900"/>
            <a:chOff x="473351" y="619523"/>
            <a:chExt cx="738900" cy="738900"/>
          </a:xfrm>
        </p:grpSpPr>
        <p:sp>
          <p:nvSpPr>
            <p:cNvPr id="420" name="Google Shape;420;p5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1" name="Google Shape;421;p59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2" name="Google Shape;422;p59"/>
          <p:cNvSpPr txBox="1"/>
          <p:nvPr/>
        </p:nvSpPr>
        <p:spPr>
          <a:xfrm>
            <a:off x="4264825" y="1984125"/>
            <a:ext cx="4243500" cy="19791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&gt;&gt;&gt; </a:t>
            </a: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edades = {"Juan": 26, "Esteban": 35, "Maria": 29}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edades[“Juan”] += 5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edades[“Juan”]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31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edades[“Maria”] *= 2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edades[“Maria”]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58</a:t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0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 de 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diccionarios</a:t>
            </a:r>
            <a:endParaRPr b="1" sz="40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Funciones de Diccionarios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3" name="Google Shape;433;p61"/>
          <p:cNvSpPr txBox="1"/>
          <p:nvPr/>
        </p:nvSpPr>
        <p:spPr>
          <a:xfrm>
            <a:off x="473350" y="19081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Al igual que en conjuntos, en los diccionarios encontramos funciones integradas.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4" name="Google Shape;434;p61"/>
          <p:cNvSpPr txBox="1"/>
          <p:nvPr/>
        </p:nvSpPr>
        <p:spPr>
          <a:xfrm>
            <a:off x="4527575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Los diccionarios en Python tienen muchas funciones para utilizar. Si bien las desarrollaremos más adelante, a continuación vamos a nombrar las más importantes.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ADD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Add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5" name="Google Shape;445;p63"/>
          <p:cNvSpPr txBox="1"/>
          <p:nvPr/>
        </p:nvSpPr>
        <p:spPr>
          <a:xfrm>
            <a:off x="473350" y="1908175"/>
            <a:ext cx="3834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No hay una función de add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pero para agregar una nueva clave-valor se puede realizar de la siguiente manera: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46" name="Google Shape;446;p63"/>
          <p:cNvGrpSpPr/>
          <p:nvPr/>
        </p:nvGrpSpPr>
        <p:grpSpPr>
          <a:xfrm>
            <a:off x="8298301" y="98873"/>
            <a:ext cx="738900" cy="738900"/>
            <a:chOff x="473351" y="619523"/>
            <a:chExt cx="738900" cy="738900"/>
          </a:xfrm>
        </p:grpSpPr>
        <p:sp>
          <p:nvSpPr>
            <p:cNvPr id="447" name="Google Shape;447;p6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8" name="Google Shape;448;p63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9" name="Google Shape;449;p63"/>
          <p:cNvSpPr txBox="1"/>
          <p:nvPr/>
        </p:nvSpPr>
        <p:spPr>
          <a:xfrm>
            <a:off x="4424250" y="1984125"/>
            <a:ext cx="4243500" cy="10806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numeros = {'uno': 1, 'dos': 2, 'tres': 3, 'cuatro': 4}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numeros['cinco'] = 5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{“uno”: 1, ”dos”: 2, “tres”: 3, “cuatro”: 4, “cinco”: 5}</a:t>
            </a:r>
            <a:endParaRPr sz="1350">
              <a:solidFill>
                <a:srgbClr val="770000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En este caso, </a:t>
            </a:r>
            <a:r>
              <a:rPr b="1" lang="es" sz="1350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creamos una nueva clave que no existe “cinco” y asignamos el valor 5.</a:t>
            </a:r>
            <a:endParaRPr b="1" sz="1350"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s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UPDATE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Update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0" name="Google Shape;460;p65"/>
          <p:cNvSpPr txBox="1"/>
          <p:nvPr/>
        </p:nvSpPr>
        <p:spPr>
          <a:xfrm>
            <a:off x="473350" y="1908175"/>
            <a:ext cx="3834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Este método actualiza un diccionario agregando los pares clave-valores. </a:t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61" name="Google Shape;461;p65"/>
          <p:cNvGrpSpPr/>
          <p:nvPr/>
        </p:nvGrpSpPr>
        <p:grpSpPr>
          <a:xfrm>
            <a:off x="8298301" y="98873"/>
            <a:ext cx="738900" cy="738900"/>
            <a:chOff x="473351" y="619523"/>
            <a:chExt cx="738900" cy="738900"/>
          </a:xfrm>
        </p:grpSpPr>
        <p:sp>
          <p:nvSpPr>
            <p:cNvPr id="462" name="Google Shape;462;p6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3" name="Google Shape;463;p65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4" name="Google Shape;464;p65"/>
          <p:cNvSpPr txBox="1"/>
          <p:nvPr/>
        </p:nvSpPr>
        <p:spPr>
          <a:xfrm>
            <a:off x="4424250" y="1984125"/>
            <a:ext cx="4243500" cy="20664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&gt;&gt;&gt; numeros =  {'uno': 1, 'dos': 2, 'tres': 3, 'cuatro': 4}</a:t>
            </a:r>
            <a:endParaRPr sz="1350">
              <a:solidFill>
                <a:srgbClr val="770000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&gt;&gt;&gt; numeros.update({'cinco': 5, 'seis': 6}) </a:t>
            </a:r>
            <a:endParaRPr sz="1350">
              <a:solidFill>
                <a:srgbClr val="770000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{'uno': 1, 'dos': 2, 'tres': 3, 'cuatro': 4, 'cinco': 5, 'seis': 6}</a:t>
            </a:r>
            <a:endParaRPr sz="1350">
              <a:solidFill>
                <a:srgbClr val="770000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&gt;&gt;&gt; otro_dict = dict(siete=7)</a:t>
            </a:r>
            <a:endParaRPr sz="1350">
              <a:solidFill>
                <a:srgbClr val="770000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&gt;&gt;&gt; numeros.update(otro_dict)</a:t>
            </a:r>
            <a:endParaRPr sz="1350">
              <a:solidFill>
                <a:srgbClr val="770000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{'uno': 1, 'dos': 2, 'tres': 3, 'cuatro': 4, 'cinco': 5, 'seis': 6, 'siete': 7}</a:t>
            </a:r>
            <a:endParaRPr sz="1350">
              <a:solidFill>
                <a:srgbClr val="770000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Longitud del diccionario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5" name="Google Shape;475;p67"/>
          <p:cNvSpPr txBox="1"/>
          <p:nvPr/>
        </p:nvSpPr>
        <p:spPr>
          <a:xfrm>
            <a:off x="473350" y="1908175"/>
            <a:ext cx="38346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¿Se acuerdan cuando hablamos de len en listas? En dict, se puede usar exactamente la misma función para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poder saber la longitud de un dict</a:t>
            </a: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, es decir, </a:t>
            </a:r>
            <a:r>
              <a:rPr b="1"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la cantidad de ítems dentro del mismo</a:t>
            </a: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76" name="Google Shape;476;p67"/>
          <p:cNvGrpSpPr/>
          <p:nvPr/>
        </p:nvGrpSpPr>
        <p:grpSpPr>
          <a:xfrm>
            <a:off x="8298301" y="98873"/>
            <a:ext cx="738900" cy="738900"/>
            <a:chOff x="473351" y="619523"/>
            <a:chExt cx="738900" cy="738900"/>
          </a:xfrm>
        </p:grpSpPr>
        <p:sp>
          <p:nvSpPr>
            <p:cNvPr id="477" name="Google Shape;477;p6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78" name="Google Shape;478;p67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9" name="Google Shape;479;p67"/>
          <p:cNvSpPr txBox="1"/>
          <p:nvPr/>
        </p:nvSpPr>
        <p:spPr>
          <a:xfrm>
            <a:off x="4424250" y="1984125"/>
            <a:ext cx="4243500" cy="10056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numeros =  {'uno': 1, 'dos': 2, 'tres': 3, 'cuatro': 4}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len(numeros)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4</a:t>
            </a:r>
            <a:endParaRPr sz="1350">
              <a:solidFill>
                <a:srgbClr val="770000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DEL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Del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0" name="Google Shape;490;p69"/>
          <p:cNvSpPr txBox="1"/>
          <p:nvPr/>
        </p:nvSpPr>
        <p:spPr>
          <a:xfrm>
            <a:off x="473350" y="1908175"/>
            <a:ext cx="3834600" cy="25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Del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elimina el ítem del dict, sin modificar el resto del dict</a:t>
            </a: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, si el elemento pasado como argumento a del() no está dentro del dict es simplemente ignorado.</a:t>
            </a:r>
            <a:endParaRPr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Se escribe como del </a:t>
            </a:r>
            <a:r>
              <a:rPr b="1"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mi_dict[“clave”]</a:t>
            </a: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91" name="Google Shape;491;p69"/>
          <p:cNvGrpSpPr/>
          <p:nvPr/>
        </p:nvGrpSpPr>
        <p:grpSpPr>
          <a:xfrm>
            <a:off x="8298301" y="98873"/>
            <a:ext cx="738900" cy="738900"/>
            <a:chOff x="473351" y="619523"/>
            <a:chExt cx="738900" cy="738900"/>
          </a:xfrm>
        </p:grpSpPr>
        <p:sp>
          <p:nvSpPr>
            <p:cNvPr id="492" name="Google Shape;492;p6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93" name="Google Shape;493;p69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4" name="Google Shape;494;p69"/>
          <p:cNvSpPr txBox="1"/>
          <p:nvPr/>
        </p:nvSpPr>
        <p:spPr>
          <a:xfrm>
            <a:off x="4424250" y="1984125"/>
            <a:ext cx="4243500" cy="10056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&gt;&gt;&gt; numeros =  {'uno': 1, 'dos': 2, 'tres': 3, 'cuatro': 4}</a:t>
            </a:r>
            <a:endParaRPr sz="1350">
              <a:solidFill>
                <a:srgbClr val="770000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&gt;&gt;&gt; del numeros['dos']</a:t>
            </a:r>
            <a:endParaRPr sz="1350">
              <a:solidFill>
                <a:srgbClr val="770000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{'uno': 1, 'tres': 3, 'cuatro': 4}</a:t>
            </a:r>
            <a:endParaRPr sz="1350">
              <a:solidFill>
                <a:srgbClr val="770000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5" name="Google Shape;505;p71"/>
          <p:cNvSpPr txBox="1"/>
          <p:nvPr/>
        </p:nvSpPr>
        <p:spPr>
          <a:xfrm>
            <a:off x="473350" y="1908175"/>
            <a:ext cx="3834600" cy="25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Para determinar si un elemento </a:t>
            </a:r>
            <a:r>
              <a:rPr b="1"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pertenece </a:t>
            </a: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a un dict, utilizamos la palabra reservada </a:t>
            </a:r>
            <a:r>
              <a:rPr b="1"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in</a:t>
            </a: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Se escribe como </a:t>
            </a:r>
            <a:r>
              <a:rPr b="1"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clave_a_validar in mi_dict</a:t>
            </a:r>
            <a:endParaRPr b="1"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06" name="Google Shape;506;p71"/>
          <p:cNvGrpSpPr/>
          <p:nvPr/>
        </p:nvGrpSpPr>
        <p:grpSpPr>
          <a:xfrm>
            <a:off x="8298301" y="98873"/>
            <a:ext cx="738900" cy="738900"/>
            <a:chOff x="473351" y="619523"/>
            <a:chExt cx="738900" cy="738900"/>
          </a:xfrm>
        </p:grpSpPr>
        <p:sp>
          <p:nvSpPr>
            <p:cNvPr id="507" name="Google Shape;507;p7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08" name="Google Shape;508;p71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9" name="Google Shape;509;p71"/>
          <p:cNvSpPr txBox="1"/>
          <p:nvPr/>
        </p:nvSpPr>
        <p:spPr>
          <a:xfrm>
            <a:off x="4424250" y="1984125"/>
            <a:ext cx="4243500" cy="20985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numeros =  {'uno': 1, 'dos': 2, 'tres': 3, 'cuatro': 4}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'dos'in numeros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True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2 not in numeros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True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4 in numeros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False</a:t>
            </a:r>
            <a:endParaRPr sz="1350">
              <a:solidFill>
                <a:srgbClr val="770000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CLEAR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Clear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0" name="Google Shape;520;p73"/>
          <p:cNvSpPr txBox="1"/>
          <p:nvPr/>
        </p:nvSpPr>
        <p:spPr>
          <a:xfrm>
            <a:off x="473350" y="1908175"/>
            <a:ext cx="3834600" cy="25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Igual que en las listas, podremos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borrar todos los valores de un dict</a:t>
            </a: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simplemente usando la función clear.</a:t>
            </a:r>
            <a:endParaRPr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Se escribe como </a:t>
            </a:r>
            <a:r>
              <a:rPr b="1"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dict.clear()</a:t>
            </a: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 Otra forma más cómoda es hacer </a:t>
            </a:r>
            <a:r>
              <a:rPr b="1"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mi_dict = {}</a:t>
            </a:r>
            <a:endParaRPr b="1"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21" name="Google Shape;521;p73"/>
          <p:cNvGrpSpPr/>
          <p:nvPr/>
        </p:nvGrpSpPr>
        <p:grpSpPr>
          <a:xfrm>
            <a:off x="8298301" y="98873"/>
            <a:ext cx="738900" cy="738900"/>
            <a:chOff x="473351" y="619523"/>
            <a:chExt cx="738900" cy="738900"/>
          </a:xfrm>
        </p:grpSpPr>
        <p:sp>
          <p:nvSpPr>
            <p:cNvPr id="522" name="Google Shape;522;p7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23" name="Google Shape;523;p73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4" name="Google Shape;524;p73"/>
          <p:cNvSpPr txBox="1"/>
          <p:nvPr/>
        </p:nvSpPr>
        <p:spPr>
          <a:xfrm>
            <a:off x="4424250" y="1984125"/>
            <a:ext cx="4243500" cy="9840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&gt;&gt;&gt; numeros =  {'uno': 1, 'dos': 2, 'tres': 3, 'cuatro': 4} </a:t>
            </a:r>
            <a:endParaRPr sz="1350">
              <a:solidFill>
                <a:srgbClr val="770000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&gt;&gt;&gt; numeros.clear()</a:t>
            </a:r>
            <a:endParaRPr sz="1350">
              <a:solidFill>
                <a:srgbClr val="770000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{}</a:t>
            </a:r>
            <a:endParaRPr sz="1350">
              <a:solidFill>
                <a:srgbClr val="770000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77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Conjuntos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4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0" name="Google Shape;530;p74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74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s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2" name="Google Shape;532;p74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33" name="Google Shape;53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75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539" name="Google Shape;539;p75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40" name="Google Shape;540;p75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1" name="Google Shape;541;p75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Dicts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2" name="Google Shape;542;p75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 minutos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3" name="Google Shape;543;p75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Copa Mundial FIFA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76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549" name="Google Shape;549;p7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50" name="Google Shape;550;p76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1" name="Google Shape;551;p76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Dicts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2" name="Google Shape;55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6"/>
          <p:cNvSpPr txBox="1"/>
          <p:nvPr/>
        </p:nvSpPr>
        <p:spPr>
          <a:xfrm>
            <a:off x="637975" y="1940075"/>
            <a:ext cx="6755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Trabajaremos con el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notebook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de la sesión, específicamente sobre la temática de Diccionarios.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Deberás crear un diccionario que almacene a los ganadores de la Copa Mundial de la FIFA desde el año 1990 al 2018. Y mostrarlo por pantalla.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4" name="Google Shape;554;p76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77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560" name="Google Shape;560;p7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61" name="Google Shape;561;p77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2" name="Google Shape;562;p77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Dicts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63" name="Google Shape;56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7"/>
          <p:cNvSpPr txBox="1"/>
          <p:nvPr/>
        </p:nvSpPr>
        <p:spPr>
          <a:xfrm>
            <a:off x="638000" y="2120538"/>
            <a:ext cx="49872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Datos para la resolución: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1990: 'Alemania',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1994: 'Brasil',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1998: 'Francia',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2002: 'Brasil',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2006: 'Italia',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2010: 'España',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2014: 'Alemania'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2018: 'Francia'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5" name="Google Shape;565;p7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8"/>
          <p:cNvSpPr txBox="1"/>
          <p:nvPr/>
        </p:nvSpPr>
        <p:spPr>
          <a:xfrm>
            <a:off x="1461288" y="18102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#Codertraining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1" name="Google Shape;571;p78"/>
          <p:cNvSpPr txBox="1"/>
          <p:nvPr/>
        </p:nvSpPr>
        <p:spPr>
          <a:xfrm>
            <a:off x="475488" y="2696100"/>
            <a:ext cx="8193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¡No dejes para mañana lo que puedes practicar hoy! Te invitamos a revisar la </a:t>
            </a:r>
            <a:r>
              <a:rPr b="1" lang="es" sz="2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Guía de Ejercicios Complementarios</a:t>
            </a:r>
            <a:r>
              <a:rPr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donde encontrarás un ejercicio para poner en práctica lo visto en la clase de hoy. 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72" name="Google Shape;572;p78"/>
          <p:cNvGrpSpPr/>
          <p:nvPr/>
        </p:nvGrpSpPr>
        <p:grpSpPr>
          <a:xfrm>
            <a:off x="4090622" y="793706"/>
            <a:ext cx="962746" cy="962746"/>
            <a:chOff x="3978725" y="468263"/>
            <a:chExt cx="1186525" cy="1186525"/>
          </a:xfrm>
        </p:grpSpPr>
        <p:pic>
          <p:nvPicPr>
            <p:cNvPr id="573" name="Google Shape;573;p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78725" y="468263"/>
              <a:ext cx="1186525" cy="1186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" name="Google Shape;574;p78"/>
            <p:cNvSpPr/>
            <p:nvPr/>
          </p:nvSpPr>
          <p:spPr>
            <a:xfrm>
              <a:off x="4113300" y="610488"/>
              <a:ext cx="917400" cy="9021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75" name="Google Shape;575;p7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06363" y="795888"/>
              <a:ext cx="531300" cy="531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79"/>
          <p:cNvSpPr txBox="1"/>
          <p:nvPr/>
        </p:nvSpPr>
        <p:spPr>
          <a:xfrm>
            <a:off x="539250" y="1646825"/>
            <a:ext cx="8065500" cy="27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Consigna Sets 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 conjunto en Python que posea los siguientes elementos: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Países: Inglaterra, USA, México.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Posteriormente agrega nuestro set de países, los elementos de: Islandia, Italia, Argentina y Portugal, USA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Elimina a los países: Chile e Italia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Pregunta: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pasa si queremos eliminar al país Chile utilizando el método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remove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?, ¿Qué pasó con el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element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USA?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2" name="Google Shape;582;p79"/>
          <p:cNvSpPr txBox="1"/>
          <p:nvPr/>
        </p:nvSpPr>
        <p:spPr>
          <a:xfrm>
            <a:off x="501450" y="7769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Sets - Dicts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83" name="Google Shape;583;p79"/>
          <p:cNvGrpSpPr/>
          <p:nvPr/>
        </p:nvGrpSpPr>
        <p:grpSpPr>
          <a:xfrm>
            <a:off x="7985187" y="266059"/>
            <a:ext cx="660429" cy="660429"/>
            <a:chOff x="5323100" y="2467173"/>
            <a:chExt cx="738900" cy="738900"/>
          </a:xfrm>
        </p:grpSpPr>
        <p:sp>
          <p:nvSpPr>
            <p:cNvPr id="584" name="Google Shape;584;p79"/>
            <p:cNvSpPr/>
            <p:nvPr/>
          </p:nvSpPr>
          <p:spPr>
            <a:xfrm>
              <a:off x="5323100" y="2467173"/>
              <a:ext cx="738900" cy="738900"/>
            </a:xfrm>
            <a:prstGeom prst="ellipse">
              <a:avLst/>
            </a:prstGeom>
            <a:solidFill>
              <a:srgbClr val="393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585" name="Google Shape;585;p79" title="ícono de desafío complementari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70107" y="2622261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6" name="Google Shape;586;p79"/>
          <p:cNvSpPr txBox="1"/>
          <p:nvPr/>
        </p:nvSpPr>
        <p:spPr>
          <a:xfrm>
            <a:off x="930550" y="315875"/>
            <a:ext cx="24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7" name="Google Shape;587;p79"/>
          <p:cNvSpPr/>
          <p:nvPr/>
        </p:nvSpPr>
        <p:spPr>
          <a:xfrm>
            <a:off x="580075" y="350675"/>
            <a:ext cx="2175300" cy="365400"/>
          </a:xfrm>
          <a:prstGeom prst="roundRect">
            <a:avLst>
              <a:gd fmla="val 16667" name="adj"/>
            </a:avLst>
          </a:prstGeom>
          <a:solidFill>
            <a:srgbClr val="EAFF6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Actividad </a:t>
            </a:r>
            <a:r>
              <a:rPr lang="es" sz="1500">
                <a:latin typeface="DM Sans Medium"/>
                <a:ea typeface="DM Sans Medium"/>
                <a:cs typeface="DM Sans Medium"/>
                <a:sym typeface="DM Sans Medium"/>
              </a:rPr>
              <a:t>extra</a:t>
            </a:r>
            <a:r>
              <a:rPr lang="es" sz="1500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Nº </a:t>
            </a:r>
            <a:r>
              <a:rPr lang="es" sz="1500">
                <a:latin typeface="DM Sans Medium"/>
                <a:ea typeface="DM Sans Medium"/>
                <a:cs typeface="DM Sans Medium"/>
                <a:sym typeface="DM Sans Medium"/>
              </a:rPr>
              <a:t>4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80"/>
          <p:cNvSpPr txBox="1"/>
          <p:nvPr/>
        </p:nvSpPr>
        <p:spPr>
          <a:xfrm>
            <a:off x="539250" y="1826100"/>
            <a:ext cx="8065500" cy="14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Consigna Dicts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Escribir un programa que le solicite al usuario su nombre, edad, dirección y que, posteriormente, lo muestre por pantalla: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del output solicitado: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Juan tiene 25 años, y vive en Carrera 7 - Bogotá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4" name="Google Shape;594;p80"/>
          <p:cNvSpPr txBox="1"/>
          <p:nvPr/>
        </p:nvSpPr>
        <p:spPr>
          <a:xfrm>
            <a:off x="501450" y="7769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Sets - Dicts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95" name="Google Shape;595;p80"/>
          <p:cNvGrpSpPr/>
          <p:nvPr/>
        </p:nvGrpSpPr>
        <p:grpSpPr>
          <a:xfrm>
            <a:off x="7985187" y="266059"/>
            <a:ext cx="660429" cy="660429"/>
            <a:chOff x="5323100" y="2467173"/>
            <a:chExt cx="738900" cy="738900"/>
          </a:xfrm>
        </p:grpSpPr>
        <p:sp>
          <p:nvSpPr>
            <p:cNvPr id="596" name="Google Shape;596;p80"/>
            <p:cNvSpPr/>
            <p:nvPr/>
          </p:nvSpPr>
          <p:spPr>
            <a:xfrm>
              <a:off x="5323100" y="2467173"/>
              <a:ext cx="738900" cy="738900"/>
            </a:xfrm>
            <a:prstGeom prst="ellipse">
              <a:avLst/>
            </a:prstGeom>
            <a:solidFill>
              <a:srgbClr val="393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597" name="Google Shape;597;p80" title="ícono de desafío complementari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70107" y="2622261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8" name="Google Shape;598;p80"/>
          <p:cNvSpPr txBox="1"/>
          <p:nvPr/>
        </p:nvSpPr>
        <p:spPr>
          <a:xfrm>
            <a:off x="930550" y="315875"/>
            <a:ext cx="24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9" name="Google Shape;599;p80"/>
          <p:cNvSpPr/>
          <p:nvPr/>
        </p:nvSpPr>
        <p:spPr>
          <a:xfrm>
            <a:off x="580075" y="350675"/>
            <a:ext cx="2175300" cy="365400"/>
          </a:xfrm>
          <a:prstGeom prst="roundRect">
            <a:avLst>
              <a:gd fmla="val 16667" name="adj"/>
            </a:avLst>
          </a:prstGeom>
          <a:solidFill>
            <a:srgbClr val="EAFF6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Actividad </a:t>
            </a:r>
            <a:r>
              <a:rPr lang="es" sz="1500">
                <a:latin typeface="DM Sans Medium"/>
                <a:ea typeface="DM Sans Medium"/>
                <a:cs typeface="DM Sans Medium"/>
                <a:sym typeface="DM Sans Medium"/>
              </a:rPr>
              <a:t>extra</a:t>
            </a:r>
            <a:r>
              <a:rPr lang="es" sz="1500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Nº </a:t>
            </a:r>
            <a:r>
              <a:rPr lang="es" sz="1500">
                <a:latin typeface="DM Sans Medium"/>
                <a:ea typeface="DM Sans Medium"/>
                <a:cs typeface="DM Sans Medium"/>
                <a:sym typeface="DM Sans Medium"/>
              </a:rPr>
              <a:t>4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1"/>
          <p:cNvSpPr txBox="1"/>
          <p:nvPr/>
        </p:nvSpPr>
        <p:spPr>
          <a:xfrm>
            <a:off x="1461300" y="2208625"/>
            <a:ext cx="6221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¿Quieres saber más?</a:t>
            </a:r>
            <a:endParaRPr b="1" sz="35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 dejamos material ampliado de la clase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05" name="Google Shape;605;p81"/>
          <p:cNvGrpSpPr/>
          <p:nvPr/>
        </p:nvGrpSpPr>
        <p:grpSpPr>
          <a:xfrm>
            <a:off x="4202550" y="994173"/>
            <a:ext cx="738900" cy="738900"/>
            <a:chOff x="4202550" y="994173"/>
            <a:chExt cx="738900" cy="738900"/>
          </a:xfrm>
        </p:grpSpPr>
        <p:sp>
          <p:nvSpPr>
            <p:cNvPr id="606" name="Google Shape;606;p81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607" name="Google Shape;607;p81" title="ícono de material ampliad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2"/>
          <p:cNvSpPr txBox="1"/>
          <p:nvPr/>
        </p:nvSpPr>
        <p:spPr>
          <a:xfrm>
            <a:off x="501450" y="899375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Recursos multimedia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13" name="Google Shape;613;p82"/>
          <p:cNvGrpSpPr/>
          <p:nvPr/>
        </p:nvGrpSpPr>
        <p:grpSpPr>
          <a:xfrm>
            <a:off x="457358" y="468285"/>
            <a:ext cx="431074" cy="431074"/>
            <a:chOff x="4202550" y="994173"/>
            <a:chExt cx="738900" cy="738900"/>
          </a:xfrm>
        </p:grpSpPr>
        <p:sp>
          <p:nvSpPr>
            <p:cNvPr id="614" name="Google Shape;614;p82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615" name="Google Shape;615;p82" title="ícono de material ampliad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6" name="Google Shape;616;p82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MATERIAL AMPLIADO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7" name="Google Shape;617;p82"/>
          <p:cNvSpPr txBox="1"/>
          <p:nvPr/>
        </p:nvSpPr>
        <p:spPr>
          <a:xfrm>
            <a:off x="559000" y="4675925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Disponible en nuestro repositorio.</a:t>
            </a:r>
            <a:endParaRPr i="1" sz="110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8" name="Google Shape;618;p82"/>
          <p:cNvSpPr txBox="1"/>
          <p:nvPr/>
        </p:nvSpPr>
        <p:spPr>
          <a:xfrm>
            <a:off x="457350" y="1725800"/>
            <a:ext cx="3834600" cy="17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Set y funciones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Set y funciones</a:t>
            </a: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b="1"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Covantec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Diccionarios y funciones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Diccionarios y recursos</a:t>
            </a: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b="1"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Covantec</a:t>
            </a:r>
            <a:endParaRPr sz="1350" u="sng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son?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473350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Un conjunto o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set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es una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colección no ordenada de objetos únicos,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es decir, no tiene elementos duplicados. Python provee este tipo de datos por defecto al igual que otras colecciones más convencionales como las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listas, tuplas y diccionarios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4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Resumen</a:t>
            </a:r>
            <a:r>
              <a:rPr b="1" lang="es" sz="40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 la clase hoy</a:t>
            </a:r>
            <a:endParaRPr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9" name="Google Shape;629;p84"/>
          <p:cNvSpPr txBox="1"/>
          <p:nvPr/>
        </p:nvSpPr>
        <p:spPr>
          <a:xfrm>
            <a:off x="2109143" y="2502363"/>
            <a:ext cx="49257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Listas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Tuplas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Anidación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Transformación de colecciones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5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lang="es" sz="40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6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87" title="Hashtag &quot;democratizando la educación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22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117" name="Google Shape;117;p22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8" name="Google Shape;118;p22" title="ícono para record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" name="Google Shape;119;p22"/>
          <p:cNvSpPr txBox="1"/>
          <p:nvPr/>
        </p:nvSpPr>
        <p:spPr>
          <a:xfrm>
            <a:off x="457350" y="1820575"/>
            <a:ext cx="7169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 conjuntos son ampliamente utilizados en lógica y matemática, y desde el lenguaje podemos sacar provecho de sus propiedades para crear código más eficiente y legible en menos tiempo.</a:t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Conjuntos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Conjuntos en Python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473350" y="190817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conjunto se describe como una lista de ítems separados por coma y contenido entre dos llaves.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4527575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Para crear un conjunto vacío debemos decirle set()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de lo contrario  si quisiéramos hacer como las listas y crearlo con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{}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Python crea un diccionario, el cual veremos más adelante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473350" y="3211100"/>
            <a:ext cx="4220100" cy="10470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&gt;&gt;&gt;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conjunto =  {1, 2, 3, 4}</a:t>
            </a:r>
            <a:endParaRPr b="1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&gt;&gt;&gt;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otro_conjunto = {“Hola”, “como”, “estas”, “?”}</a:t>
            </a:r>
            <a:endParaRPr b="1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77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&gt;&gt;&gt;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conjunto_vacio = set()   #{ } [ (  ] )</a:t>
            </a:r>
            <a:endParaRPr b="1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30" name="Google Shape;130;p23"/>
          <p:cNvGrpSpPr/>
          <p:nvPr/>
        </p:nvGrpSpPr>
        <p:grpSpPr>
          <a:xfrm>
            <a:off x="8298301" y="98873"/>
            <a:ext cx="738900" cy="738900"/>
            <a:chOff x="473351" y="619523"/>
            <a:chExt cx="738900" cy="738900"/>
          </a:xfrm>
        </p:grpSpPr>
        <p:sp>
          <p:nvSpPr>
            <p:cNvPr id="131" name="Google Shape;131;p2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2" name="Google Shape;132;p23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